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Black"/>
      <p:bold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Shrikhand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Shrikhan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Black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164b904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164b904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164b904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7164b904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7164b904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7164b904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7164b90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7164b90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7164b904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7164b904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7164b904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7164b904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7164b904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7164b904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7164b904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7164b904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7164b904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7164b904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7164b904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7164b904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7164b904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7164b90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7164b904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7164b904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7164b904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7164b904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7164b904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7164b904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7164b904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7164b904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7164b904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7164b904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7164b904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7164b904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7164b904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7164b904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7164b904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7164b904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7164b90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7164b90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7164b904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7164b904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7164b904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7164b90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7164b90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7164b90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7164b904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7164b904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7164b90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7164b90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7164b904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7164b904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9144000" cy="12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A3B4D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KANAP</a:t>
            </a:r>
            <a:endParaRPr>
              <a:solidFill>
                <a:srgbClr val="0A3B4D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486"/>
            <a:ext cx="9144003" cy="3938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07127" cy="120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423138" y="1978425"/>
            <a:ext cx="21438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Fonction d’affichage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50" y="113175"/>
            <a:ext cx="4814425" cy="156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700" y="344450"/>
            <a:ext cx="3291100" cy="44545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50" y="3296750"/>
            <a:ext cx="2143800" cy="2870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6">
            <a:alphaModFix/>
          </a:blip>
          <a:srcRect b="23185" l="0" r="0" t="33679"/>
          <a:stretch/>
        </p:blipFill>
        <p:spPr>
          <a:xfrm>
            <a:off x="2747525" y="1788175"/>
            <a:ext cx="2864625" cy="329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7">
            <a:alphaModFix/>
          </a:blip>
          <a:srcRect b="6393" l="0" r="0" t="0"/>
          <a:stretch/>
        </p:blipFill>
        <p:spPr>
          <a:xfrm>
            <a:off x="894875" y="3882100"/>
            <a:ext cx="1200375" cy="62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2325" y="628675"/>
            <a:ext cx="748375" cy="1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2425" y="3340050"/>
            <a:ext cx="458800" cy="1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526588" y="935288"/>
            <a:ext cx="21438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Création Panier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0" y="2946262"/>
            <a:ext cx="5039349" cy="1949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675" y="67750"/>
            <a:ext cx="5727825" cy="275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825" y="2946250"/>
            <a:ext cx="2885824" cy="83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0825" y="4052196"/>
            <a:ext cx="2885824" cy="8438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5" y="107789"/>
            <a:ext cx="4626450" cy="1640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24"/>
          <p:cNvSpPr txBox="1"/>
          <p:nvPr>
            <p:ph type="ctrTitle"/>
          </p:nvPr>
        </p:nvSpPr>
        <p:spPr>
          <a:xfrm>
            <a:off x="5923963" y="107800"/>
            <a:ext cx="21438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Ajout au </a:t>
            </a: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Panier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b="0" l="0" r="0" t="11551"/>
          <a:stretch/>
        </p:blipFill>
        <p:spPr>
          <a:xfrm>
            <a:off x="75225" y="1729722"/>
            <a:ext cx="4626450" cy="327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982" y="2571750"/>
            <a:ext cx="3323794" cy="10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688" y="3706500"/>
            <a:ext cx="2898375" cy="122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513" y="1214375"/>
            <a:ext cx="2516727" cy="113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ctrTitle"/>
          </p:nvPr>
        </p:nvSpPr>
        <p:spPr>
          <a:xfrm>
            <a:off x="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Cart.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875" y="2114225"/>
            <a:ext cx="792375" cy="7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6610388" y="608225"/>
            <a:ext cx="21438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Fetch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0" y="1628225"/>
            <a:ext cx="6185300" cy="260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6328302" y="837875"/>
            <a:ext cx="24822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Récupération</a:t>
            </a: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 données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5" y="330088"/>
            <a:ext cx="5899724" cy="448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513" y="2469588"/>
            <a:ext cx="3990975" cy="12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ctrTitle"/>
          </p:nvPr>
        </p:nvSpPr>
        <p:spPr>
          <a:xfrm>
            <a:off x="47000" y="3737950"/>
            <a:ext cx="50181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Afficher produit du panier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0" y="253900"/>
            <a:ext cx="6544550" cy="332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100" y="2718300"/>
            <a:ext cx="3783250" cy="20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1107003" y="98400"/>
            <a:ext cx="69300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Modifier et supprimer quantité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16826" l="0" r="0" t="0"/>
          <a:stretch/>
        </p:blipFill>
        <p:spPr>
          <a:xfrm>
            <a:off x="293450" y="1118400"/>
            <a:ext cx="3534501" cy="267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150" y="1118400"/>
            <a:ext cx="4967800" cy="379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ctrTitle"/>
          </p:nvPr>
        </p:nvSpPr>
        <p:spPr>
          <a:xfrm>
            <a:off x="1107003" y="98400"/>
            <a:ext cx="69300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Ecoute le formulaire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24" y="1268850"/>
            <a:ext cx="5538951" cy="341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ctrTitle"/>
          </p:nvPr>
        </p:nvSpPr>
        <p:spPr>
          <a:xfrm>
            <a:off x="1107003" y="98400"/>
            <a:ext cx="69300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Envoi du formulaire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5" y="1392225"/>
            <a:ext cx="5075725" cy="2979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b="0" l="0" r="1176" t="0"/>
          <a:stretch/>
        </p:blipFill>
        <p:spPr>
          <a:xfrm>
            <a:off x="4885750" y="3073625"/>
            <a:ext cx="3454800" cy="10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52325" y="182850"/>
            <a:ext cx="5012700" cy="4777800"/>
          </a:xfrm>
          <a:prstGeom prst="rect">
            <a:avLst/>
          </a:prstGeom>
          <a:solidFill>
            <a:schemeClr val="l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A3B4D"/>
                </a:solidFill>
                <a:latin typeface="Shrikhand"/>
                <a:ea typeface="Shrikhand"/>
                <a:cs typeface="Shrikhand"/>
                <a:sym typeface="Shrikhand"/>
              </a:rPr>
              <a:t>Contexte</a:t>
            </a:r>
            <a:endParaRPr b="1" sz="2000">
              <a:solidFill>
                <a:srgbClr val="0A3B4D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Mission pour le client</a:t>
            </a:r>
            <a:r>
              <a:rPr b="1" lang="fr" sz="14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 KANAP</a:t>
            </a:r>
            <a:endParaRPr b="1" sz="14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Plateforme e-commerce</a:t>
            </a:r>
            <a:endParaRPr sz="14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0A3B4D"/>
                </a:solidFill>
                <a:latin typeface="Roboto Black"/>
                <a:ea typeface="Roboto Black"/>
                <a:cs typeface="Roboto Black"/>
                <a:sym typeface="Roboto Black"/>
              </a:rPr>
              <a:t>Mission : </a:t>
            </a:r>
            <a:endParaRPr sz="1400">
              <a:solidFill>
                <a:srgbClr val="0A3B4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A3B4D"/>
              </a:buClr>
              <a:buSzPts val="1400"/>
              <a:buFont typeface="Roboto"/>
              <a:buChar char="-"/>
            </a:pPr>
            <a:r>
              <a:rPr lang="fr" sz="14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Intégrer dynamiquement des éléments via une API</a:t>
            </a:r>
            <a:endParaRPr sz="14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A3B4D"/>
              </a:buClr>
              <a:buSzPts val="1400"/>
              <a:buFont typeface="Roboto"/>
              <a:buChar char="-"/>
            </a:pPr>
            <a:r>
              <a:rPr lang="fr" sz="14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Mettre en place un plan de test d’acceptation</a:t>
            </a:r>
            <a:endParaRPr sz="14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0A3B4D"/>
                </a:solidFill>
                <a:latin typeface="Roboto Black"/>
                <a:ea typeface="Roboto Black"/>
                <a:cs typeface="Roboto Black"/>
                <a:sym typeface="Roboto Black"/>
              </a:rPr>
              <a:t>1 - Présentation du site  </a:t>
            </a:r>
            <a:endParaRPr sz="1400">
              <a:solidFill>
                <a:srgbClr val="0A3B4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A3B4D"/>
              </a:buClr>
              <a:buSzPts val="1300"/>
              <a:buFont typeface="Roboto"/>
              <a:buChar char="●"/>
            </a:pPr>
            <a:r>
              <a:rPr lang="fr" sz="13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Visualiser les différentes pages du site</a:t>
            </a:r>
            <a:endParaRPr sz="13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0A3B4D"/>
                </a:solidFill>
                <a:latin typeface="Roboto Black"/>
                <a:ea typeface="Roboto Black"/>
                <a:cs typeface="Roboto Black"/>
                <a:sym typeface="Roboto Black"/>
              </a:rPr>
              <a:t>2 - Explication du code des différentes pages JS</a:t>
            </a:r>
            <a:endParaRPr sz="1400">
              <a:solidFill>
                <a:srgbClr val="0A3B4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A3B4D"/>
              </a:buClr>
              <a:buSzPts val="1300"/>
              <a:buFont typeface="Roboto"/>
              <a:buChar char="●"/>
            </a:pPr>
            <a:r>
              <a:rPr lang="fr" sz="13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sz="13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A3B4D"/>
              </a:buClr>
              <a:buSzPts val="1300"/>
              <a:buFont typeface="Roboto"/>
              <a:buChar char="●"/>
            </a:pPr>
            <a:r>
              <a:rPr lang="fr" sz="13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URLSearchParams</a:t>
            </a:r>
            <a:endParaRPr sz="13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A3B4D"/>
              </a:buClr>
              <a:buSzPts val="1300"/>
              <a:buFont typeface="Roboto"/>
              <a:buChar char="●"/>
            </a:pPr>
            <a:r>
              <a:rPr lang="fr" sz="13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Local Storage</a:t>
            </a:r>
            <a:endParaRPr sz="13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A3B4D"/>
              </a:buClr>
              <a:buSzPts val="1300"/>
              <a:buFont typeface="Roboto"/>
              <a:buChar char="●"/>
            </a:pPr>
            <a:r>
              <a:rPr lang="fr" sz="130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AddEventListener</a:t>
            </a:r>
            <a:endParaRPr sz="13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A3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A3B4D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fr" sz="1400">
                <a:solidFill>
                  <a:srgbClr val="0A3B4D"/>
                </a:solidFill>
                <a:latin typeface="Roboto Black"/>
                <a:ea typeface="Roboto Black"/>
                <a:cs typeface="Roboto Black"/>
                <a:sym typeface="Roboto Black"/>
              </a:rPr>
              <a:t> - Explication du plan de test</a:t>
            </a:r>
            <a:endParaRPr sz="1400">
              <a:solidFill>
                <a:srgbClr val="0A3B4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0A3B4D"/>
              </a:buClr>
              <a:buSzPts val="1250"/>
              <a:buFont typeface="Roboto"/>
              <a:buChar char="●"/>
            </a:pPr>
            <a:r>
              <a:rPr lang="fr" sz="1250">
                <a:solidFill>
                  <a:srgbClr val="0A3B4D"/>
                </a:solidFill>
                <a:latin typeface="Roboto"/>
                <a:ea typeface="Roboto"/>
                <a:cs typeface="Roboto"/>
                <a:sym typeface="Roboto"/>
              </a:rPr>
              <a:t>Visualiser les différentes fonctionnalités attendu</a:t>
            </a:r>
            <a:endParaRPr sz="1400">
              <a:solidFill>
                <a:srgbClr val="0A3B4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6372" l="0" r="0" t="13370"/>
          <a:stretch/>
        </p:blipFill>
        <p:spPr>
          <a:xfrm>
            <a:off x="5799150" y="114524"/>
            <a:ext cx="3013807" cy="491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ctrTitle"/>
          </p:nvPr>
        </p:nvSpPr>
        <p:spPr>
          <a:xfrm>
            <a:off x="6184677" y="1245600"/>
            <a:ext cx="28140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Données client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5" y="339450"/>
            <a:ext cx="5888849" cy="413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497" y="3506575"/>
            <a:ext cx="3369900" cy="96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ctrTitle"/>
          </p:nvPr>
        </p:nvSpPr>
        <p:spPr>
          <a:xfrm>
            <a:off x="1107003" y="98400"/>
            <a:ext cx="69300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Regex Input form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25" y="1329325"/>
            <a:ext cx="4624376" cy="323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100" y="2623541"/>
            <a:ext cx="1854132" cy="7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100" y="3627725"/>
            <a:ext cx="1854125" cy="49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Confirmation.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425" y="2061738"/>
            <a:ext cx="792375" cy="7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ctrTitle"/>
          </p:nvPr>
        </p:nvSpPr>
        <p:spPr>
          <a:xfrm>
            <a:off x="3500088" y="288625"/>
            <a:ext cx="21438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Order ID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8466" l="0" r="0" t="0"/>
          <a:stretch/>
        </p:blipFill>
        <p:spPr>
          <a:xfrm>
            <a:off x="4572000" y="3152450"/>
            <a:ext cx="4114800" cy="5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150" y="1477913"/>
            <a:ext cx="3810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00" y="1628713"/>
            <a:ext cx="4114799" cy="204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ctrTitle"/>
          </p:nvPr>
        </p:nvSpPr>
        <p:spPr>
          <a:xfrm>
            <a:off x="-22170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Plan de test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325" y="2123862"/>
            <a:ext cx="1908987" cy="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63" y="152400"/>
            <a:ext cx="7813464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5" y="152400"/>
            <a:ext cx="8337039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31170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Questions ?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Visualisation du site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Explication du code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0" y="2061750"/>
            <a:ext cx="85206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Script.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800" y="2061750"/>
            <a:ext cx="792375" cy="7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0" y="356950"/>
            <a:ext cx="5584576" cy="29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ctrTitle"/>
          </p:nvPr>
        </p:nvSpPr>
        <p:spPr>
          <a:xfrm>
            <a:off x="6347650" y="1341025"/>
            <a:ext cx="2052600" cy="1022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Fetch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4">
            <a:alphaModFix/>
          </a:blip>
          <a:srcRect b="3386" l="0" r="0" t="3330"/>
          <a:stretch/>
        </p:blipFill>
        <p:spPr>
          <a:xfrm>
            <a:off x="152400" y="3546200"/>
            <a:ext cx="8839199" cy="12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7281" l="0" r="0" t="13741"/>
          <a:stretch/>
        </p:blipFill>
        <p:spPr>
          <a:xfrm>
            <a:off x="6275500" y="394575"/>
            <a:ext cx="2660699" cy="426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50" y="1539725"/>
            <a:ext cx="5970700" cy="28041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" name="Google Shape;92;p19"/>
          <p:cNvSpPr txBox="1"/>
          <p:nvPr>
            <p:ph type="ctrTitle"/>
          </p:nvPr>
        </p:nvSpPr>
        <p:spPr>
          <a:xfrm>
            <a:off x="700250" y="394575"/>
            <a:ext cx="5101500" cy="1022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Fonction d’affichage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0" y="2061750"/>
            <a:ext cx="8520600" cy="102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Product.</a:t>
            </a:r>
            <a:endParaRPr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250" y="2061738"/>
            <a:ext cx="792375" cy="7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5641875" y="262075"/>
            <a:ext cx="34482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URLSearchParams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675" y="1476600"/>
            <a:ext cx="4151150" cy="29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25" y="283425"/>
            <a:ext cx="5292025" cy="97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25" y="1420100"/>
            <a:ext cx="2809600" cy="41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21"/>
          <p:cNvSpPr txBox="1"/>
          <p:nvPr>
            <p:ph type="ctrTitle"/>
          </p:nvPr>
        </p:nvSpPr>
        <p:spPr>
          <a:xfrm>
            <a:off x="5515750" y="2061750"/>
            <a:ext cx="3448200" cy="1020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rPr>
              <a:t>Fetch</a:t>
            </a:r>
            <a:endParaRPr sz="2400">
              <a:solidFill>
                <a:schemeClr val="lt1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25" y="2058100"/>
            <a:ext cx="5214031" cy="294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625" y="3278962"/>
            <a:ext cx="3700450" cy="14747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